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65" r:id="rId5"/>
    <p:sldId id="292" r:id="rId6"/>
    <p:sldId id="327" r:id="rId7"/>
    <p:sldId id="328" r:id="rId8"/>
    <p:sldId id="334" r:id="rId9"/>
    <p:sldId id="268" r:id="rId10"/>
    <p:sldId id="300" r:id="rId11"/>
    <p:sldId id="298" r:id="rId12"/>
    <p:sldId id="301" r:id="rId13"/>
    <p:sldId id="325" r:id="rId14"/>
    <p:sldId id="303" r:id="rId15"/>
    <p:sldId id="304" r:id="rId16"/>
    <p:sldId id="305" r:id="rId17"/>
    <p:sldId id="307" r:id="rId18"/>
    <p:sldId id="308" r:id="rId19"/>
    <p:sldId id="309" r:id="rId20"/>
    <p:sldId id="332" r:id="rId21"/>
    <p:sldId id="310" r:id="rId22"/>
    <p:sldId id="311" r:id="rId23"/>
    <p:sldId id="312" r:id="rId24"/>
    <p:sldId id="333" r:id="rId25"/>
    <p:sldId id="299" r:id="rId26"/>
    <p:sldId id="335" r:id="rId27"/>
    <p:sldId id="257" r:id="rId28"/>
    <p:sldId id="336" r:id="rId29"/>
    <p:sldId id="337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BA4"/>
    <a:srgbClr val="404040"/>
    <a:srgbClr val="5CC49F"/>
    <a:srgbClr val="7BCFB1"/>
    <a:srgbClr val="6D26C2"/>
    <a:srgbClr val="55ABDD"/>
    <a:srgbClr val="88CB93"/>
    <a:srgbClr val="80BA9E"/>
    <a:srgbClr val="87D3AB"/>
    <a:srgbClr val="7CC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221" dt="2020-09-14T21:17:34.069"/>
    <p1510:client id="{1DA9C5F0-9FEF-24A1-2D9B-994D902760B7}" v="1" dt="2020-09-14T21:11:40.330"/>
    <p1510:client id="{26E28E41-B429-49DC-0790-6AE0D8F1820E}" v="299" dt="2020-09-14T17:24:51.242"/>
    <p1510:client id="{33EEB2CD-0C10-174C-180F-9D17E602CBD9}" v="73" dt="2020-09-14T03:33:47.110"/>
    <p1510:client id="{3423482C-2B86-AB90-5CDA-24C405914A87}" v="92" dt="2020-09-14T21:34:28.058"/>
    <p1510:client id="{549230B6-9951-4A0F-B984-B85C1AFE19BF}" v="530" dt="2020-09-14T15:31:33.802"/>
    <p1510:client id="{61B9C8B3-17DC-B9E3-E34E-A3092193AED3}" v="252" dt="2020-09-14T00:57:41.297"/>
    <p1510:client id="{828BE699-22CE-0AEB-9717-F3FB5F748741}" v="107" dt="2020-09-14T14:57:21.897"/>
    <p1510:client id="{8ADBCA51-7488-4A62-80CE-104567691FB0}" v="23" dt="2020-09-15T12:22:26.546"/>
    <p1510:client id="{91169959-1735-87A0-C28E-6A430A241F28}" v="63" dt="2020-09-14T14:44:17.574"/>
    <p1510:client id="{B739191F-3E26-522B-0398-F29457690F96}" v="25" dt="2020-09-14T14:34:16.305"/>
    <p1510:client id="{D8186B21-880E-4BB5-8CAD-1D3DB8AF5053}" v="11" dt="2020-09-14T12:34:34.475"/>
    <p1510:client id="{DD5F8FE0-8874-E805-1253-65B43E7502B6}" v="1" dt="2020-09-14T16:26:03.601"/>
    <p1510:client id="{E13DDD6B-0016-3D2C-A0BD-089AD77CA60E}" v="15" dt="2020-09-14T16:29:02.85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Agronegócio no PIB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437-48B0-9986-A6F5B662A76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37-48B0-9986-A6F5B662A762}"/>
              </c:ext>
            </c:extLst>
          </c:dPt>
          <c:cat>
            <c:strRef>
              <c:f>Planilha1!$A$2:$A$3</c:f>
              <c:strCache>
                <c:ptCount val="2"/>
                <c:pt idx="0">
                  <c:v>PIB Brasil</c:v>
                </c:pt>
                <c:pt idx="1">
                  <c:v>Agronegócio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7-48B0-9986-A6F5B662A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Agronegócio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F8-4A0C-9454-AECF131C94BD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2F8-4A0C-9454-AECF131C94BD}"/>
              </c:ext>
            </c:extLst>
          </c:dPt>
          <c:cat>
            <c:strRef>
              <c:f>Planilha1!$A$2:$A$3</c:f>
              <c:strCache>
                <c:ptCount val="2"/>
                <c:pt idx="0">
                  <c:v>Pecuária</c:v>
                </c:pt>
                <c:pt idx="1">
                  <c:v>Agricultura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8-4A0C-9454-AECF131C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Maiores</a:t>
            </a:r>
            <a:r>
              <a:rPr lang="en-US" baseline="0" dirty="0"/>
              <a:t> </a:t>
            </a:r>
            <a:r>
              <a:rPr lang="en-US" baseline="0" dirty="0" err="1"/>
              <a:t>produtores</a:t>
            </a:r>
            <a:r>
              <a:rPr lang="en-US" baseline="0" dirty="0"/>
              <a:t> de </a:t>
            </a:r>
            <a:r>
              <a:rPr lang="en-US" baseline="0" dirty="0" err="1"/>
              <a:t>soja</a:t>
            </a:r>
            <a:r>
              <a:rPr lang="en-US" baseline="0" dirty="0"/>
              <a:t> do </a:t>
            </a:r>
            <a:r>
              <a:rPr lang="en-US" baseline="0" dirty="0" err="1"/>
              <a:t>mundo</a:t>
            </a:r>
            <a:r>
              <a:rPr lang="en-US" baseline="0" dirty="0"/>
              <a:t> 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toneladas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ano</a:t>
            </a:r>
            <a:r>
              <a:rPr lang="en-US" baseline="0" dirty="0" smtClean="0"/>
              <a:t>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Produção (milhões de toneladas)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12-48E4-BE2D-5692A21127A9}"/>
              </c:ext>
            </c:extLst>
          </c:dPt>
          <c:cat>
            <c:strRef>
              <c:f>Planilha1!$A$2:$A$3</c:f>
              <c:strCache>
                <c:ptCount val="2"/>
                <c:pt idx="0">
                  <c:v>Brasil</c:v>
                </c:pt>
                <c:pt idx="1">
                  <c:v>EUA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120.883</c:v>
                </c:pt>
                <c:pt idx="1">
                  <c:v>96.676000000000002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2-48E4-BE2D-5692A2112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246320"/>
        <c:axId val="184248400"/>
      </c:barChart>
      <c:catAx>
        <c:axId val="18424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248400"/>
        <c:crosses val="autoZero"/>
        <c:auto val="1"/>
        <c:lblAlgn val="ctr"/>
        <c:lblOffset val="100"/>
        <c:noMultiLvlLbl val="0"/>
      </c:catAx>
      <c:valAx>
        <c:axId val="18424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24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15/10/2020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0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jpeg"/><Relationship Id="rId26" Type="http://schemas.openxmlformats.org/officeDocument/2006/relationships/image" Target="../media/image76.png"/><Relationship Id="rId3" Type="http://schemas.openxmlformats.org/officeDocument/2006/relationships/image" Target="../media/image55.png"/><Relationship Id="rId21" Type="http://schemas.microsoft.com/office/2007/relationships/hdphoto" Target="../media/hdphoto5.wdp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jpeg"/><Relationship Id="rId25" Type="http://schemas.openxmlformats.org/officeDocument/2006/relationships/image" Target="../media/image75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microsoft.com/office/2007/relationships/hdphoto" Target="../media/hdphoto6.wdp"/><Relationship Id="rId28" Type="http://schemas.openxmlformats.org/officeDocument/2006/relationships/image" Target="../media/image78.png"/><Relationship Id="rId10" Type="http://schemas.openxmlformats.org/officeDocument/2006/relationships/image" Target="../media/image62.png"/><Relationship Id="rId19" Type="http://schemas.openxmlformats.org/officeDocument/2006/relationships/image" Target="../media/image71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brasil.org.br/cna/panorama-do-agr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rapa.br/soja/cultivos/soja1/dados-econ&#244;micos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aprosojabrasil.com.br/a-soja/economi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microsoft.com/office/2007/relationships/hdphoto" Target="../media/hdphoto3.wdp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95023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rgbClr val="CBDA99"/>
                </a:solidFill>
                <a:latin typeface="Bahnschrift SemiBold SemiConden"/>
              </a:rPr>
              <a:t>APRESENTAÇÃO</a:t>
            </a:r>
            <a:endParaRPr lang="pt-BR" sz="440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44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1ªSPRINT</a:t>
            </a:r>
          </a:p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Carlos Santana,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César Almeida,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Zigon,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Marcelo </a:t>
            </a:r>
            <a:r>
              <a:rPr lang="pt-BR" sz="200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Bonora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Thiago Yuiti.</a:t>
            </a:r>
            <a:endParaRPr lang="pt-BR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/>
              <a:t>PROCESSO DE ANALISE</a:t>
            </a:r>
            <a:endParaRPr lang="en-US" sz="6000">
              <a:solidFill>
                <a:srgbClr val="FFFFFF"/>
              </a:solidFill>
              <a:latin typeface="Bahnschrift SemiBold SemiConden"/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5618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D96C6FC-8EDD-4967-92AE-B6EA6FDAFCE4}"/>
              </a:ext>
            </a:extLst>
          </p:cNvPr>
          <p:cNvGrpSpPr/>
          <p:nvPr/>
        </p:nvGrpSpPr>
        <p:grpSpPr>
          <a:xfrm>
            <a:off x="8404095" y="352369"/>
            <a:ext cx="3454128" cy="2056259"/>
            <a:chOff x="4410065" y="324404"/>
            <a:chExt cx="3454128" cy="2056259"/>
          </a:xfrm>
        </p:grpSpPr>
        <p:sp>
          <p:nvSpPr>
            <p:cNvPr id="9" name="CaixaDeTexto 8"/>
            <p:cNvSpPr txBox="1"/>
            <p:nvPr/>
          </p:nvSpPr>
          <p:spPr>
            <a:xfrm>
              <a:off x="4989617" y="324404"/>
              <a:ext cx="209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COMPORTAMENTO</a:t>
              </a:r>
            </a:p>
          </p:txBody>
        </p:sp>
        <p:sp>
          <p:nvSpPr>
            <p:cNvPr id="12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4410065" y="687281"/>
              <a:ext cx="3454128" cy="169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34 anos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Casado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Gerente de Processos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MBA em Gestão de Tecnologia</a:t>
              </a:r>
            </a:p>
            <a:p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40465B8-AF05-4BC5-B226-ED43C5C0ACF2}"/>
              </a:ext>
            </a:extLst>
          </p:cNvPr>
          <p:cNvGrpSpPr/>
          <p:nvPr/>
        </p:nvGrpSpPr>
        <p:grpSpPr>
          <a:xfrm>
            <a:off x="4885480" y="2633457"/>
            <a:ext cx="3454128" cy="2102051"/>
            <a:chOff x="710992" y="2657220"/>
            <a:chExt cx="3454128" cy="2102051"/>
          </a:xfrm>
        </p:grpSpPr>
        <p:sp>
          <p:nvSpPr>
            <p:cNvPr id="10" name="CaixaDeTexto 9"/>
            <p:cNvSpPr txBox="1"/>
            <p:nvPr/>
          </p:nvSpPr>
          <p:spPr>
            <a:xfrm>
              <a:off x="1813268" y="265722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DORES</a:t>
              </a:r>
            </a:p>
          </p:txBody>
        </p:sp>
        <p:sp>
          <p:nvSpPr>
            <p:cNvPr id="14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710992" y="3065889"/>
              <a:ext cx="3454128" cy="169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Baixo desempenho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Recorrência de problemas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Falhas de processo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Configurações gráficas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Baixo volume de comunicação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16" name="Retângulo 15"/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37B2BDB-4EB4-4C3D-BE7D-BAB0F3BF64F4}"/>
              </a:ext>
            </a:extLst>
          </p:cNvPr>
          <p:cNvGrpSpPr/>
          <p:nvPr/>
        </p:nvGrpSpPr>
        <p:grpSpPr>
          <a:xfrm>
            <a:off x="8406681" y="2662607"/>
            <a:ext cx="3454128" cy="2303642"/>
            <a:chOff x="7033415" y="2660243"/>
            <a:chExt cx="3454128" cy="2303642"/>
          </a:xfrm>
        </p:grpSpPr>
        <p:sp>
          <p:nvSpPr>
            <p:cNvPr id="17" name="CaixaDeTexto 16"/>
            <p:cNvSpPr txBox="1"/>
            <p:nvPr/>
          </p:nvSpPr>
          <p:spPr>
            <a:xfrm>
              <a:off x="7732759" y="266024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NECESSIDADES</a:t>
              </a:r>
            </a:p>
          </p:txBody>
        </p:sp>
        <p:sp>
          <p:nvSpPr>
            <p:cNvPr id="18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7033415" y="3006298"/>
              <a:ext cx="3454128" cy="195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Saber parâmetros dos problemas mais reincidentes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Visualização gráfica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Relatórios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Comunicação por alertas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75AA2E-8C64-4EEA-86F0-FE76352DC76C}"/>
              </a:ext>
            </a:extLst>
          </p:cNvPr>
          <p:cNvGrpSpPr/>
          <p:nvPr/>
        </p:nvGrpSpPr>
        <p:grpSpPr>
          <a:xfrm>
            <a:off x="4706847" y="342607"/>
            <a:ext cx="3454127" cy="2194172"/>
            <a:chOff x="509452" y="353085"/>
            <a:chExt cx="3709852" cy="2194172"/>
          </a:xfrm>
        </p:grpSpPr>
        <p:sp>
          <p:nvSpPr>
            <p:cNvPr id="4" name="Retângulo 3"/>
            <p:cNvSpPr/>
            <p:nvPr/>
          </p:nvSpPr>
          <p:spPr>
            <a:xfrm>
              <a:off x="509452" y="378823"/>
              <a:ext cx="3709852" cy="216843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latin typeface="Bahnschrift SemiBold SemiConden" panose="020B0502040204020203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930551" y="353085"/>
              <a:ext cx="308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Nome: Alessandro Guerra</a:t>
              </a:r>
            </a:p>
          </p:txBody>
        </p:sp>
        <p:pic>
          <p:nvPicPr>
            <p:cNvPr id="6" name="Imagem 5" descr="&lt;strong&gt;Gerente&lt;/strong&gt; General División El Teniente, Andrés Music | Flick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493" y="723650"/>
              <a:ext cx="1181125" cy="1768914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F6D59A-87C5-4AED-B66C-894A1D346146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C10C7F-BCE5-4D96-9E26-4C5E6EDC0380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(Gerente)</a:t>
            </a:r>
          </a:p>
        </p:txBody>
      </p:sp>
    </p:spTree>
    <p:extLst>
      <p:ext uri="{BB962C8B-B14F-4D97-AF65-F5344CB8AC3E}">
        <p14:creationId xmlns:p14="http://schemas.microsoft.com/office/powerpoint/2010/main" val="141584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6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40AF1557-E719-431F-9528-73D6AA6D0200}"/>
              </a:ext>
            </a:extLst>
          </p:cNvPr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03A720E-A135-4BA5-B33F-163E6DE696C6}"/>
              </a:ext>
            </a:extLst>
          </p:cNvPr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22C485B-77D3-478C-8BA1-92222B037CEE}"/>
              </a:ext>
            </a:extLst>
          </p:cNvPr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276545A-65C0-4310-BFC3-8414B02B4FAB}"/>
              </a:ext>
            </a:extLst>
          </p:cNvPr>
          <p:cNvSpPr/>
          <p:nvPr/>
        </p:nvSpPr>
        <p:spPr>
          <a:xfrm>
            <a:off x="4706847" y="368345"/>
            <a:ext cx="3454127" cy="216843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263696" y="429405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Nome: Kleber Matheus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036546" y="3683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COMPORTAMENTO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023701" y="2636967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DORES</a:t>
            </a:r>
          </a:p>
        </p:txBody>
      </p:sp>
      <p:sp>
        <p:nvSpPr>
          <p:cNvPr id="11" name="AutoShape 2" descr="Sérgio Reis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61066" y="699645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33 anos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Casado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Analista de Sistemas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Profissional em DBA</a:t>
            </a:r>
          </a:p>
          <a:p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4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4706847" y="2935648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Máquina com lentidão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CPU com gargalo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Esgotamento de memória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Sobrecarga de sistema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Alta temperatura da máquina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244615" y="2636967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NECESSIDADES</a:t>
            </a:r>
          </a:p>
        </p:txBody>
      </p:sp>
      <p:sp>
        <p:nvSpPr>
          <p:cNvPr id="18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15240" y="2935648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Captação de dados da máquina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Utilização da Cloud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pic>
        <p:nvPicPr>
          <p:cNvPr id="1030" name="Picture 6" descr="Vai sobrar emprego para estes 6 profissionais de TI em 2018 | Ex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95" y="859797"/>
            <a:ext cx="2299844" cy="153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FCC66CF8-FCB3-4B93-B4B0-B8CEA896964F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790EF1-1BEE-4E82-A8BB-29096DDC0FF0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(Analista)</a:t>
            </a:r>
          </a:p>
        </p:txBody>
      </p:sp>
    </p:spTree>
    <p:extLst>
      <p:ext uri="{BB962C8B-B14F-4D97-AF65-F5344CB8AC3E}">
        <p14:creationId xmlns:p14="http://schemas.microsoft.com/office/powerpoint/2010/main" val="4167726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8" grpId="0"/>
      <p:bldP spid="9" grpId="0"/>
      <p:bldP spid="10" grpId="0"/>
      <p:bldP spid="12" grpId="0"/>
      <p:bldP spid="14" grpId="0"/>
      <p:bldP spid="17" grpId="0"/>
      <p:bldP spid="18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697DFC3-4836-4E38-AADE-16F80793E9E8}"/>
              </a:ext>
            </a:extLst>
          </p:cNvPr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40D73C-71FA-459C-80C6-1612D0434B5C}"/>
              </a:ext>
            </a:extLst>
          </p:cNvPr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821B258-3158-4ABE-BFF8-72B611E33B4F}"/>
              </a:ext>
            </a:extLst>
          </p:cNvPr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3C1A04-19F0-4E09-AEBE-644FE93F8CAB}"/>
              </a:ext>
            </a:extLst>
          </p:cNvPr>
          <p:cNvSpPr/>
          <p:nvPr/>
        </p:nvSpPr>
        <p:spPr>
          <a:xfrm>
            <a:off x="4706847" y="368345"/>
            <a:ext cx="3454127" cy="216843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08112" y="374583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Nome: Maria Joanna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296579" y="34840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COMPORTAMENTO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689335" y="2627027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DORES</a:t>
            </a:r>
          </a:p>
        </p:txBody>
      </p:sp>
      <p:sp>
        <p:nvSpPr>
          <p:cNvPr id="12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Women We Love: 27 Influential Women in Food and ...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/>
          <a:stretch/>
        </p:blipFill>
        <p:spPr>
          <a:xfrm>
            <a:off x="5509752" y="741412"/>
            <a:ext cx="1894144" cy="1677306"/>
          </a:xfrm>
          <a:prstGeom prst="rect">
            <a:avLst/>
          </a:prstGeom>
        </p:spPr>
      </p:pic>
      <p:sp>
        <p:nvSpPr>
          <p:cNvPr id="14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4890876" y="3055949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Instabilidade de sistema e rede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Descompasso de áreas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Déficit de informações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Ausência de suporte técnico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Falta de ferramenta visual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Acesso pouco prático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5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61066" y="656862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30 anos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Casada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Eng. Agrícola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É ligada a tecnologia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Governança de TI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Cliente/usuário do </a:t>
            </a:r>
            <a:r>
              <a:rPr lang="pt-BR" err="1">
                <a:latin typeface="Bahnschrift SemiBold SemiConden" panose="020B0502040204020203" pitchFamily="34" charset="0"/>
              </a:rPr>
              <a:t>SixMinds</a:t>
            </a: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296579" y="2636967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NECESSIDADES</a:t>
            </a:r>
          </a:p>
        </p:txBody>
      </p:sp>
      <p:sp>
        <p:nvSpPr>
          <p:cNvPr id="18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99271" y="3006299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Padronização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Mapeamento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Manutenções preditivas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Atendimento 24x7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Ferramenta visual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Plataforma em nuvem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F35ADC8-13D2-49D3-88C1-0C13DCF2C437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AD087D7-1B99-42F4-8C9C-9123A1E04F18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(Cliente)</a:t>
            </a:r>
          </a:p>
        </p:txBody>
      </p:sp>
    </p:spTree>
    <p:extLst>
      <p:ext uri="{BB962C8B-B14F-4D97-AF65-F5344CB8AC3E}">
        <p14:creationId xmlns:p14="http://schemas.microsoft.com/office/powerpoint/2010/main" val="59253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8" grpId="0"/>
      <p:bldP spid="9" grpId="0"/>
      <p:bldP spid="10" grpId="0"/>
      <p:bldP spid="14" grpId="0"/>
      <p:bldP spid="15" grpId="0"/>
      <p:bldP spid="17" grpId="0"/>
      <p:bldP spid="18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62CD794-5D74-4DAE-8BC1-0FB51EA5DB30}"/>
              </a:ext>
            </a:extLst>
          </p:cNvPr>
          <p:cNvGrpSpPr/>
          <p:nvPr/>
        </p:nvGrpSpPr>
        <p:grpSpPr>
          <a:xfrm>
            <a:off x="4912179" y="562732"/>
            <a:ext cx="2367643" cy="2945053"/>
            <a:chOff x="5014182" y="562732"/>
            <a:chExt cx="2367643" cy="2945053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7C3BBB0-8D59-43D2-9BE1-766FAE9C0BA6}"/>
                </a:ext>
              </a:extLst>
            </p:cNvPr>
            <p:cNvGrpSpPr/>
            <p:nvPr/>
          </p:nvGrpSpPr>
          <p:grpSpPr>
            <a:xfrm>
              <a:off x="5014182" y="562732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3">
                <a:extLst>
                  <a:ext uri="{FF2B5EF4-FFF2-40B4-BE49-F238E27FC236}">
                    <a16:creationId xmlns:a16="http://schemas.microsoft.com/office/drawing/2014/main" id="{C1CDD6C3-10F8-4311-8617-85087E6F115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acessos aos dados para estar ciente de possíveis avanços ou recuos 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69FE7E5F-7C9C-4677-9614-96E3546E9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CaixaDeTexto 19"/>
            <p:cNvSpPr txBox="1"/>
            <p:nvPr/>
          </p:nvSpPr>
          <p:spPr>
            <a:xfrm>
              <a:off x="5580433" y="3169231"/>
              <a:ext cx="1234528" cy="33855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75348C6-9B20-4B27-9190-997648FFA6F4}"/>
              </a:ext>
            </a:extLst>
          </p:cNvPr>
          <p:cNvGrpSpPr/>
          <p:nvPr/>
        </p:nvGrpSpPr>
        <p:grpSpPr>
          <a:xfrm>
            <a:off x="8552090" y="562732"/>
            <a:ext cx="2367643" cy="2945053"/>
            <a:chOff x="2277715" y="3627375"/>
            <a:chExt cx="2367643" cy="2945053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2277715" y="3627375"/>
              <a:ext cx="2367643" cy="2791165"/>
              <a:chOff x="293914" y="196964"/>
              <a:chExt cx="2367643" cy="2791165"/>
            </a:xfrm>
          </p:grpSpPr>
          <p:sp>
            <p:nvSpPr>
              <p:cNvPr id="3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interface gráficas para</a:t>
                </a:r>
              </a:p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ter melhor ciência  e administração  </a:t>
                </a:r>
              </a:p>
            </p:txBody>
          </p:sp>
          <p:pic>
            <p:nvPicPr>
              <p:cNvPr id="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aixaDeTexto 22"/>
            <p:cNvSpPr txBox="1"/>
            <p:nvPr/>
          </p:nvSpPr>
          <p:spPr>
            <a:xfrm>
              <a:off x="2751119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US#G001.1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80D86B3-9AB3-4E65-8BCE-73E50C42A01F}"/>
              </a:ext>
            </a:extLst>
          </p:cNvPr>
          <p:cNvGrpSpPr/>
          <p:nvPr/>
        </p:nvGrpSpPr>
        <p:grpSpPr>
          <a:xfrm>
            <a:off x="4912179" y="3755935"/>
            <a:ext cx="2367643" cy="2945053"/>
            <a:chOff x="5014182" y="3627375"/>
            <a:chExt cx="2367643" cy="2945053"/>
          </a:xfrm>
        </p:grpSpPr>
        <p:sp>
          <p:nvSpPr>
            <p:cNvPr id="18" name="Retângulo: Cantos Arredondados 19">
              <a:extLst>
                <a:ext uri="{FF2B5EF4-FFF2-40B4-BE49-F238E27FC236}">
                  <a16:creationId xmlns:a16="http://schemas.microsoft.com/office/drawing/2014/main" id="{4B4106D0-95DE-4CEC-8B66-F03C8B376B98}"/>
                </a:ext>
              </a:extLst>
            </p:cNvPr>
            <p:cNvSpPr/>
            <p:nvPr/>
          </p:nvSpPr>
          <p:spPr>
            <a:xfrm>
              <a:off x="5014182" y="3989665"/>
              <a:ext cx="2367643" cy="2428875"/>
            </a:xfrm>
            <a:prstGeom prst="round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latin typeface="Bahnschrift SemiBold SemiConden" panose="020B0502040204020203" pitchFamily="34" charset="0"/>
                </a:rPr>
                <a:t>Eu enquanto gerente quero relatório dos problemas para uma ação mais direta</a:t>
              </a:r>
            </a:p>
          </p:txBody>
        </p:sp>
        <p:pic>
          <p:nvPicPr>
            <p:cNvPr id="19" name="Picture 4" descr="Usuário Pessoa Pessoas - Gráfico vetorial grátis no Pixabay">
              <a:extLst>
                <a:ext uri="{FF2B5EF4-FFF2-40B4-BE49-F238E27FC236}">
                  <a16:creationId xmlns:a16="http://schemas.microsoft.com/office/drawing/2014/main" id="{D500D48B-9AF1-4885-9D5A-4E2253235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560" y="3627375"/>
              <a:ext cx="772885" cy="7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5487281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US#G001.2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A35FDB3-8768-40FA-8A5B-C6EDAAF08FC8}"/>
              </a:ext>
            </a:extLst>
          </p:cNvPr>
          <p:cNvGrpSpPr/>
          <p:nvPr/>
        </p:nvGrpSpPr>
        <p:grpSpPr>
          <a:xfrm>
            <a:off x="8552090" y="3755935"/>
            <a:ext cx="2367643" cy="2945053"/>
            <a:chOff x="7750651" y="3627375"/>
            <a:chExt cx="2367643" cy="2945053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304B19B-E344-4376-B370-D536B34FEC57}"/>
                </a:ext>
              </a:extLst>
            </p:cNvPr>
            <p:cNvGrpSpPr/>
            <p:nvPr/>
          </p:nvGrpSpPr>
          <p:grpSpPr>
            <a:xfrm>
              <a:off x="7750651" y="3627375"/>
              <a:ext cx="2367643" cy="2791165"/>
              <a:chOff x="293914" y="196964"/>
              <a:chExt cx="2367643" cy="2791165"/>
            </a:xfrm>
          </p:grpSpPr>
          <p:sp>
            <p:nvSpPr>
              <p:cNvPr id="13" name="Retângulo: Cantos Arredondados 19">
                <a:extLst>
                  <a:ext uri="{FF2B5EF4-FFF2-40B4-BE49-F238E27FC236}">
                    <a16:creationId xmlns:a16="http://schemas.microsoft.com/office/drawing/2014/main" id="{4B4106D0-95DE-4CEC-8B66-F03C8B376B98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receber notificação de incidentes para tomadas decisões mais rápida</a:t>
                </a:r>
              </a:p>
            </p:txBody>
          </p:sp>
          <p:pic>
            <p:nvPicPr>
              <p:cNvPr id="1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D500D48B-9AF1-4885-9D5A-4E22532355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8224055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US#G001.3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28C3E25F-92DD-4269-9898-306DE852AFF1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845271C-3211-4DDF-AAC8-32F5450DBF5E}"/>
              </a:ext>
            </a:extLst>
          </p:cNvPr>
          <p:cNvSpPr txBox="1"/>
          <p:nvPr/>
        </p:nvSpPr>
        <p:spPr>
          <a:xfrm>
            <a:off x="155816" y="344816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Gerente</a:t>
            </a:r>
          </a:p>
        </p:txBody>
      </p:sp>
      <p:pic>
        <p:nvPicPr>
          <p:cNvPr id="38" name="Imagem 37" descr="&lt;strong&gt;Gerente&lt;/strong&gt; General División El Teniente, Andrés Music | Flickr">
            <a:extLst>
              <a:ext uri="{FF2B5EF4-FFF2-40B4-BE49-F238E27FC236}">
                <a16:creationId xmlns:a16="http://schemas.microsoft.com/office/drawing/2014/main" id="{49DE7BEE-E2F9-48D0-9377-3558C1880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1" y="1459073"/>
            <a:ext cx="2509842" cy="37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2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FF53775-405D-4177-8CB7-C370C5307CC0}"/>
              </a:ext>
            </a:extLst>
          </p:cNvPr>
          <p:cNvGrpSpPr/>
          <p:nvPr/>
        </p:nvGrpSpPr>
        <p:grpSpPr>
          <a:xfrm>
            <a:off x="4912178" y="348680"/>
            <a:ext cx="2367643" cy="2914744"/>
            <a:chOff x="5056293" y="348680"/>
            <a:chExt cx="2367643" cy="291474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5056293" y="348680"/>
              <a:ext cx="2367643" cy="2791165"/>
              <a:chOff x="293914" y="196964"/>
              <a:chExt cx="2367643" cy="2791165"/>
            </a:xfrm>
          </p:grpSpPr>
          <p:sp>
            <p:nvSpPr>
              <p:cNvPr id="4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analistas quero um sistema para captação de dados</a:t>
                </a:r>
              </a:p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máquina </a:t>
                </a:r>
              </a:p>
            </p:txBody>
          </p:sp>
          <p:pic>
            <p:nvPicPr>
              <p:cNvPr id="5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CaixaDeTexto 20"/>
            <p:cNvSpPr txBox="1"/>
            <p:nvPr/>
          </p:nvSpPr>
          <p:spPr>
            <a:xfrm>
              <a:off x="5622696" y="2924870"/>
              <a:ext cx="1234833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25E6707-92C3-4027-A1B5-0FEF20F24E7E}"/>
              </a:ext>
            </a:extLst>
          </p:cNvPr>
          <p:cNvGrpSpPr/>
          <p:nvPr/>
        </p:nvGrpSpPr>
        <p:grpSpPr>
          <a:xfrm>
            <a:off x="8552090" y="395881"/>
            <a:ext cx="2367643" cy="2867543"/>
            <a:chOff x="1891274" y="3810849"/>
            <a:chExt cx="2367643" cy="286754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1891274" y="3810849"/>
              <a:ext cx="2367643" cy="2791165"/>
              <a:chOff x="293914" y="196964"/>
              <a:chExt cx="2367643" cy="2791165"/>
            </a:xfrm>
          </p:grpSpPr>
          <p:sp>
            <p:nvSpPr>
              <p:cNvPr id="7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saber o status da memória virtual, CPU e Disco para não haver sobrecarga </a:t>
                </a:r>
              </a:p>
            </p:txBody>
          </p:sp>
          <p:pic>
            <p:nvPicPr>
              <p:cNvPr id="8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/>
            <p:cNvSpPr txBox="1"/>
            <p:nvPr/>
          </p:nvSpPr>
          <p:spPr>
            <a:xfrm>
              <a:off x="2364678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US#A001.1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BAAA9E0-5682-4952-8D6B-1202A2E7A03C}"/>
              </a:ext>
            </a:extLst>
          </p:cNvPr>
          <p:cNvGrpSpPr/>
          <p:nvPr/>
        </p:nvGrpSpPr>
        <p:grpSpPr>
          <a:xfrm>
            <a:off x="4912179" y="3810849"/>
            <a:ext cx="2367643" cy="2867543"/>
            <a:chOff x="5056295" y="3810849"/>
            <a:chExt cx="2367643" cy="286754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5056295" y="3810849"/>
              <a:ext cx="2367643" cy="2791165"/>
              <a:chOff x="293914" y="196964"/>
              <a:chExt cx="2367643" cy="2791165"/>
            </a:xfrm>
          </p:grpSpPr>
          <p:sp>
            <p:nvSpPr>
              <p:cNvPr id="19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saber o status da memória para não ter picos ou perdas de dados</a:t>
                </a:r>
              </a:p>
            </p:txBody>
          </p:sp>
          <p:pic>
            <p:nvPicPr>
              <p:cNvPr id="20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aixaDeTexto 22"/>
            <p:cNvSpPr txBox="1"/>
            <p:nvPr/>
          </p:nvSpPr>
          <p:spPr>
            <a:xfrm>
              <a:off x="5529697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US#A001.2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668A173-88B9-4649-82AF-D30CDF24A68A}"/>
              </a:ext>
            </a:extLst>
          </p:cNvPr>
          <p:cNvGrpSpPr/>
          <p:nvPr/>
        </p:nvGrpSpPr>
        <p:grpSpPr>
          <a:xfrm>
            <a:off x="8552090" y="3810849"/>
            <a:ext cx="2367643" cy="2867543"/>
            <a:chOff x="8221314" y="3810849"/>
            <a:chExt cx="2367643" cy="2867543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8221314" y="3810849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que o sistema seja hospedado em nuvem para evitar gastos desnecessário 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CaixaDeTexto 23"/>
            <p:cNvSpPr txBox="1"/>
            <p:nvPr/>
          </p:nvSpPr>
          <p:spPr>
            <a:xfrm>
              <a:off x="8694718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US#A001.3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4E797EA7-9FBD-45E2-BAE6-BFC456E1EC97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134360B-1517-4CAB-A35C-66620E46873D}"/>
              </a:ext>
            </a:extLst>
          </p:cNvPr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Analista</a:t>
            </a:r>
          </a:p>
        </p:txBody>
      </p:sp>
      <p:pic>
        <p:nvPicPr>
          <p:cNvPr id="35" name="Picture 6" descr="Vai sobrar emprego para estes 6 profissionais de TI em 2018 | Exame">
            <a:extLst>
              <a:ext uri="{FF2B5EF4-FFF2-40B4-BE49-F238E27FC236}">
                <a16:creationId xmlns:a16="http://schemas.microsoft.com/office/drawing/2014/main" id="{56CFB17B-3D93-4F8C-A4D3-21C1BA04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3" y="2323729"/>
            <a:ext cx="3315812" cy="22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39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A5D35D8-2FFD-4F4D-B367-3FBB87D68F54}"/>
              </a:ext>
            </a:extLst>
          </p:cNvPr>
          <p:cNvGrpSpPr/>
          <p:nvPr/>
        </p:nvGrpSpPr>
        <p:grpSpPr>
          <a:xfrm>
            <a:off x="4912179" y="598734"/>
            <a:ext cx="2367643" cy="2945053"/>
            <a:chOff x="4824401" y="457200"/>
            <a:chExt cx="2367643" cy="2945053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77C3BBB0-8D59-43D2-9BE1-766FAE9C0BA6}"/>
                </a:ext>
              </a:extLst>
            </p:cNvPr>
            <p:cNvGrpSpPr/>
            <p:nvPr/>
          </p:nvGrpSpPr>
          <p:grpSpPr>
            <a:xfrm>
              <a:off x="4824401" y="457200"/>
              <a:ext cx="2367643" cy="2791165"/>
              <a:chOff x="293914" y="196964"/>
              <a:chExt cx="2367643" cy="2791165"/>
            </a:xfrm>
          </p:grpSpPr>
          <p:sp>
            <p:nvSpPr>
              <p:cNvPr id="10" name="Retângulo: Cantos Arredondados 3">
                <a:extLst>
                  <a:ext uri="{FF2B5EF4-FFF2-40B4-BE49-F238E27FC236}">
                    <a16:creationId xmlns:a16="http://schemas.microsoft.com/office/drawing/2014/main" id="{C1CDD6C3-10F8-4311-8617-85087E6F115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usuário quero informações gráficas para tomadas decisões</a:t>
                </a:r>
              </a:p>
            </p:txBody>
          </p:sp>
          <p:pic>
            <p:nvPicPr>
              <p:cNvPr id="11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69FE7E5F-7C9C-4677-9614-96E3546E9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CaixaDeTexto 17"/>
            <p:cNvSpPr txBox="1"/>
            <p:nvPr/>
          </p:nvSpPr>
          <p:spPr>
            <a:xfrm>
              <a:off x="5420414" y="3063699"/>
              <a:ext cx="1175614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FEF3485-A2AF-4B1F-88AF-A8D22D6E1A09}"/>
              </a:ext>
            </a:extLst>
          </p:cNvPr>
          <p:cNvGrpSpPr/>
          <p:nvPr/>
        </p:nvGrpSpPr>
        <p:grpSpPr>
          <a:xfrm>
            <a:off x="8552088" y="492896"/>
            <a:ext cx="2367643" cy="2936104"/>
            <a:chOff x="1659380" y="3771015"/>
            <a:chExt cx="2367643" cy="293610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1659380" y="3771015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sensores para captação de dados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CaixaDeTexto 18"/>
            <p:cNvSpPr txBox="1"/>
            <p:nvPr/>
          </p:nvSpPr>
          <p:spPr>
            <a:xfrm>
              <a:off x="2161422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US#C001.1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23000D3-5422-4660-880B-43D5D98604F0}"/>
              </a:ext>
            </a:extLst>
          </p:cNvPr>
          <p:cNvGrpSpPr/>
          <p:nvPr/>
        </p:nvGrpSpPr>
        <p:grpSpPr>
          <a:xfrm>
            <a:off x="4912179" y="3799384"/>
            <a:ext cx="2367643" cy="2907735"/>
            <a:chOff x="4821580" y="3799384"/>
            <a:chExt cx="2367643" cy="290773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AA2A7F4-B188-4F28-A24E-F215FE929A62}"/>
                </a:ext>
              </a:extLst>
            </p:cNvPr>
            <p:cNvGrpSpPr/>
            <p:nvPr/>
          </p:nvGrpSpPr>
          <p:grpSpPr>
            <a:xfrm>
              <a:off x="4821580" y="3799384"/>
              <a:ext cx="2367643" cy="2791165"/>
              <a:chOff x="3450771" y="196964"/>
              <a:chExt cx="2367643" cy="2791165"/>
            </a:xfrm>
          </p:grpSpPr>
          <p:sp>
            <p:nvSpPr>
              <p:cNvPr id="13" name="Retângulo: Cantos Arredondados 6">
                <a:extLst>
                  <a:ext uri="{FF2B5EF4-FFF2-40B4-BE49-F238E27FC236}">
                    <a16:creationId xmlns:a16="http://schemas.microsoft.com/office/drawing/2014/main" id="{C73EBBAE-BB70-474D-8378-F349A1A3F0B8}"/>
                  </a:ext>
                </a:extLst>
              </p:cNvPr>
              <p:cNvSpPr/>
              <p:nvPr/>
            </p:nvSpPr>
            <p:spPr>
              <a:xfrm>
                <a:off x="3450771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poder analisar a entrada e saída de dinheiro para cumprir balança</a:t>
                </a:r>
              </a:p>
            </p:txBody>
          </p:sp>
          <p:pic>
            <p:nvPicPr>
              <p:cNvPr id="1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C1036054-3121-4DCA-8F37-D592E34A4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149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CaixaDeTexto 19"/>
            <p:cNvSpPr txBox="1"/>
            <p:nvPr/>
          </p:nvSpPr>
          <p:spPr>
            <a:xfrm>
              <a:off x="5294984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US#C001.2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E94460-1AB9-427D-BAFC-EEEE7F4EA2DE}"/>
              </a:ext>
            </a:extLst>
          </p:cNvPr>
          <p:cNvGrpSpPr/>
          <p:nvPr/>
        </p:nvGrpSpPr>
        <p:grpSpPr>
          <a:xfrm>
            <a:off x="8552090" y="3771015"/>
            <a:ext cx="2367643" cy="2936104"/>
            <a:chOff x="8136342" y="3771015"/>
            <a:chExt cx="2367643" cy="2936104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A8FD9F2-FC24-4ED4-9332-63BB8746D39D}"/>
                </a:ext>
              </a:extLst>
            </p:cNvPr>
            <p:cNvGrpSpPr/>
            <p:nvPr/>
          </p:nvGrpSpPr>
          <p:grpSpPr>
            <a:xfrm>
              <a:off x="8136342" y="3771015"/>
              <a:ext cx="2367643" cy="2791165"/>
              <a:chOff x="293914" y="196964"/>
              <a:chExt cx="2367643" cy="2791165"/>
            </a:xfrm>
          </p:grpSpPr>
          <p:sp>
            <p:nvSpPr>
              <p:cNvPr id="22" name="Retângulo: Cantos Arredondados 22">
                <a:extLst>
                  <a:ext uri="{FF2B5EF4-FFF2-40B4-BE49-F238E27FC236}">
                    <a16:creationId xmlns:a16="http://schemas.microsoft.com/office/drawing/2014/main" id="{EF3CCDBC-65AB-4078-95D5-3CD686F3C320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ter ciência  das métricas  do meu plantio para auxiliar nos planejamentos</a:t>
                </a:r>
              </a:p>
            </p:txBody>
          </p:sp>
          <p:pic>
            <p:nvPicPr>
              <p:cNvPr id="23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9C92BAE7-478C-4220-AD02-8B6ED1FDA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CaixaDeTexto 23"/>
            <p:cNvSpPr txBox="1"/>
            <p:nvPr/>
          </p:nvSpPr>
          <p:spPr>
            <a:xfrm>
              <a:off x="8609746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US#C001.3</a:t>
              </a: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713815E-4733-4FFD-8F80-3A097ED445C8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1922F6-B20D-4478-8A4A-A4BB74FFD0A6}"/>
              </a:ext>
            </a:extLst>
          </p:cNvPr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Cliente</a:t>
            </a:r>
          </a:p>
        </p:txBody>
      </p:sp>
      <p:pic>
        <p:nvPicPr>
          <p:cNvPr id="29" name="Imagem 28" descr="Women We Love: 27 Influential Women in Food and ...">
            <a:extLst>
              <a:ext uri="{FF2B5EF4-FFF2-40B4-BE49-F238E27FC236}">
                <a16:creationId xmlns:a16="http://schemas.microsoft.com/office/drawing/2014/main" id="{47794ED9-DE69-4821-A04A-585632CD2C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/>
          <a:stretch/>
        </p:blipFill>
        <p:spPr>
          <a:xfrm>
            <a:off x="758548" y="2218958"/>
            <a:ext cx="2992198" cy="26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7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LEAN UX CANVAS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4856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71154" y="1835966"/>
            <a:ext cx="1449977" cy="6645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Obtenção de dados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227195" y="2730412"/>
            <a:ext cx="1717789" cy="7526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Analise e monitoramento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371011" y="4534403"/>
            <a:ext cx="1449977" cy="664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Relatório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47470" y="187613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756272" y="208437"/>
            <a:ext cx="6679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Monitoramento de máquina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375355" y="3595728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5371011" y="5541112"/>
            <a:ext cx="1449977" cy="664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Notificações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5375355" y="2655575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9403282" y="268042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8572332" y="3982291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Visibilidade de dados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9601918" y="4610066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Visão de negócio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8831136" y="5412939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Decisões mais rápidas</a:t>
            </a:r>
          </a:p>
        </p:txBody>
      </p:sp>
    </p:spTree>
    <p:extLst>
      <p:ext uri="{BB962C8B-B14F-4D97-AF65-F5344CB8AC3E}">
        <p14:creationId xmlns:p14="http://schemas.microsoft.com/office/powerpoint/2010/main" val="18408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71167" y="1977730"/>
            <a:ext cx="1717789" cy="75268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Histórico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798414" y="4602772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744090" y="1726431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098513" y="208437"/>
            <a:ext cx="5994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Analise e monitoramento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152004" y="3636822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Relatório</a:t>
            </a: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6351176" y="5171418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Notificações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4798414" y="2546787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9403282" y="268042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8430505" y="3475465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Visibilidade de dados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9460091" y="4103240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Visão de negócio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8831136" y="5412939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Decisões mais rápidas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542784" y="2800669"/>
            <a:ext cx="1717789" cy="7526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Real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93279" y="2899635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6346367" y="4367824"/>
            <a:ext cx="1441269" cy="65371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843302" y="5719022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42237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Módulo1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71154" y="1835966"/>
            <a:ext cx="1449977" cy="6645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Disco/CPU/Memória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4809942" y="195188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779725" y="208437"/>
            <a:ext cx="46325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Obtenção de dados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567353" y="2569170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psutil</a:t>
            </a:r>
            <a:endParaRPr lang="pt-BR" b="1">
              <a:solidFill>
                <a:schemeClr val="bg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8687915" y="4939858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Armazenar dados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2428356" y="2892654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4900131" y="4222801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Mysql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508508" y="5034413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5970022" y="3707638"/>
            <a:ext cx="1771896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Mysql.connector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838862" y="2822196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Precisão dos dados</a:t>
            </a:r>
          </a:p>
        </p:txBody>
      </p:sp>
    </p:spTree>
    <p:extLst>
      <p:ext uri="{BB962C8B-B14F-4D97-AF65-F5344CB8AC3E}">
        <p14:creationId xmlns:p14="http://schemas.microsoft.com/office/powerpoint/2010/main" val="40155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73" y="4443663"/>
            <a:ext cx="8250982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PLANILHA DE REQUISITOS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7915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0CB92DB-3B5A-4D00-95DD-DB76C9154511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81726"/>
              </p:ext>
            </p:extLst>
          </p:nvPr>
        </p:nvGraphicFramePr>
        <p:xfrm>
          <a:off x="1826644" y="1530499"/>
          <a:ext cx="8366182" cy="46892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Nome</a:t>
                      </a:r>
                      <a:endParaRPr lang="pt-BR" sz="1600" b="1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1600" i="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Acesso aos dados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online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Geração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de relatórios sobre incidentes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notificações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alerta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sistema deve captar os dados da maquina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a memória virtual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virtual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os status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da memória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deverá ser hospedados em nuvem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dashboard da plantação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gráficos devem receber valores de sensores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sensores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ter uma interface financeira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fornecer uma base de dados do plantio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799265" y="226767"/>
            <a:ext cx="259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room full of furniture&#10;&#10;Description automatically generated">
            <a:extLst>
              <a:ext uri="{FF2B5EF4-FFF2-40B4-BE49-F238E27FC236}">
                <a16:creationId xmlns:a16="http://schemas.microsoft.com/office/drawing/2014/main" id="{1C58C020-64AE-46CF-95E6-B47973EB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2027207" y="261760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NOVO LLD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04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1ACF1D-299F-41A0-AC12-211D55575B1F}"/>
              </a:ext>
            </a:extLst>
          </p:cNvPr>
          <p:cNvSpPr txBox="1"/>
          <p:nvPr/>
        </p:nvSpPr>
        <p:spPr>
          <a:xfrm>
            <a:off x="194547" y="5888887"/>
            <a:ext cx="1876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Sensores</a:t>
            </a:r>
            <a:r>
              <a:rPr lang="en-US" sz="1200"/>
              <a:t> </a:t>
            </a:r>
            <a:r>
              <a:rPr lang="en-US" sz="1200">
                <a:solidFill>
                  <a:srgbClr val="0070C0"/>
                </a:solidFill>
              </a:rPr>
              <a:t>DHT11</a:t>
            </a:r>
            <a:r>
              <a:rPr lang="en-US" sz="1200"/>
              <a:t> e </a:t>
            </a:r>
            <a:r>
              <a:rPr lang="en-US" sz="1200">
                <a:solidFill>
                  <a:srgbClr val="0070C0"/>
                </a:solidFill>
              </a:rPr>
              <a:t>SHT20 I2C </a:t>
            </a:r>
            <a:r>
              <a:rPr lang="en-US" sz="1200"/>
              <a:t>para a </a:t>
            </a:r>
            <a:r>
              <a:rPr lang="en-US" sz="1200" err="1"/>
              <a:t>captação</a:t>
            </a:r>
            <a:r>
              <a:rPr lang="en-US" sz="1200"/>
              <a:t> de </a:t>
            </a:r>
            <a:r>
              <a:rPr lang="en-US" sz="1200" err="1"/>
              <a:t>temperatura</a:t>
            </a:r>
            <a:r>
              <a:rPr lang="en-US" sz="1200"/>
              <a:t> e </a:t>
            </a:r>
            <a:r>
              <a:rPr lang="en-US" sz="1200" err="1"/>
              <a:t>umidade</a:t>
            </a:r>
            <a:r>
              <a:rPr lang="en-US" sz="1200"/>
              <a:t> da  </a:t>
            </a:r>
            <a:r>
              <a:rPr lang="en-US" sz="1200" err="1"/>
              <a:t>atmosfera</a:t>
            </a:r>
            <a:r>
              <a:rPr lang="en-US" sz="1200"/>
              <a:t> e solo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88693E-829D-4EE2-8918-28FDDE19804C}"/>
              </a:ext>
            </a:extLst>
          </p:cNvPr>
          <p:cNvSpPr txBox="1"/>
          <p:nvPr/>
        </p:nvSpPr>
        <p:spPr>
          <a:xfrm>
            <a:off x="7251667" y="5489866"/>
            <a:ext cx="170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coletadas são armazenadas na nuvem.</a:t>
            </a:r>
            <a:endParaRPr lang="en-US" sz="1200"/>
          </a:p>
        </p:txBody>
      </p:sp>
      <p:cxnSp>
        <p:nvCxnSpPr>
          <p:cNvPr id="1025" name="Conector de Seta Reta 1024">
            <a:extLst>
              <a:ext uri="{FF2B5EF4-FFF2-40B4-BE49-F238E27FC236}">
                <a16:creationId xmlns:a16="http://schemas.microsoft.com/office/drawing/2014/main" id="{A3834137-334A-4878-814E-8C0560059CEA}"/>
              </a:ext>
            </a:extLst>
          </p:cNvPr>
          <p:cNvCxnSpPr>
            <a:cxnSpLocks/>
          </p:cNvCxnSpPr>
          <p:nvPr/>
        </p:nvCxnSpPr>
        <p:spPr>
          <a:xfrm flipV="1">
            <a:off x="2748517" y="4333957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ector de Seta Reta 1028">
            <a:extLst>
              <a:ext uri="{FF2B5EF4-FFF2-40B4-BE49-F238E27FC236}">
                <a16:creationId xmlns:a16="http://schemas.microsoft.com/office/drawing/2014/main" id="{2DD1BCCD-8AFF-48AE-97E8-4062B52E4710}"/>
              </a:ext>
            </a:extLst>
          </p:cNvPr>
          <p:cNvCxnSpPr>
            <a:cxnSpLocks/>
          </p:cNvCxnSpPr>
          <p:nvPr/>
        </p:nvCxnSpPr>
        <p:spPr>
          <a:xfrm>
            <a:off x="3234508" y="4101862"/>
            <a:ext cx="471644" cy="57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C613216F-1CCA-46EC-8C3B-591946BEB320}"/>
              </a:ext>
            </a:extLst>
          </p:cNvPr>
          <p:cNvCxnSpPr/>
          <p:nvPr/>
        </p:nvCxnSpPr>
        <p:spPr>
          <a:xfrm flipV="1">
            <a:off x="2760156" y="5448488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E530738E-06BC-4693-835A-4EC824A5542A}"/>
              </a:ext>
            </a:extLst>
          </p:cNvPr>
          <p:cNvCxnSpPr>
            <a:cxnSpLocks/>
          </p:cNvCxnSpPr>
          <p:nvPr/>
        </p:nvCxnSpPr>
        <p:spPr>
          <a:xfrm flipV="1">
            <a:off x="8871916" y="5028241"/>
            <a:ext cx="484932" cy="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087F439-9382-46AB-BE60-A84E5C0562A4}"/>
              </a:ext>
            </a:extLst>
          </p:cNvPr>
          <p:cNvSpPr txBox="1"/>
          <p:nvPr/>
        </p:nvSpPr>
        <p:spPr>
          <a:xfrm>
            <a:off x="10505234" y="5675739"/>
            <a:ext cx="142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armazenadas são compiladas em um banco de dados.</a:t>
            </a:r>
            <a:endParaRPr lang="en-US" sz="120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F9B71CD-1AEB-4825-81A0-53D4B6667B78}"/>
              </a:ext>
            </a:extLst>
          </p:cNvPr>
          <p:cNvSpPr txBox="1"/>
          <p:nvPr/>
        </p:nvSpPr>
        <p:spPr>
          <a:xfrm>
            <a:off x="1843416" y="6460839"/>
            <a:ext cx="195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Arduino UNO/ Protoboard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E18087-8B4C-4F68-87AD-19DD2DB42EBB}"/>
              </a:ext>
            </a:extLst>
          </p:cNvPr>
          <p:cNvSpPr txBox="1"/>
          <p:nvPr/>
        </p:nvSpPr>
        <p:spPr>
          <a:xfrm>
            <a:off x="9010732" y="3623991"/>
            <a:ext cx="157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Servidor HP Enterprise </a:t>
            </a:r>
            <a:r>
              <a:rPr lang="pt-BR" sz="1200" err="1">
                <a:solidFill>
                  <a:srgbClr val="0070C0"/>
                </a:solidFill>
              </a:rPr>
              <a:t>Gen</a:t>
            </a:r>
            <a:r>
              <a:rPr lang="pt-BR" sz="1200">
                <a:solidFill>
                  <a:srgbClr val="0070C0"/>
                </a:solidFill>
              </a:rPr>
              <a:t> 10 16GB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9A90192-4982-4063-987F-578B08FBC56E}"/>
              </a:ext>
            </a:extLst>
          </p:cNvPr>
          <p:cNvSpPr txBox="1"/>
          <p:nvPr/>
        </p:nvSpPr>
        <p:spPr>
          <a:xfrm>
            <a:off x="3617250" y="5074844"/>
            <a:ext cx="93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 - 5MB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128D987-1D75-4EA1-A889-6F1530FC8C90}"/>
              </a:ext>
            </a:extLst>
          </p:cNvPr>
          <p:cNvSpPr txBox="1"/>
          <p:nvPr/>
        </p:nvSpPr>
        <p:spPr>
          <a:xfrm>
            <a:off x="262637" y="3747750"/>
            <a:ext cx="10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Node JS</a:t>
            </a:r>
          </a:p>
          <a:p>
            <a:r>
              <a:rPr lang="pt-BR" sz="1200">
                <a:solidFill>
                  <a:srgbClr val="0070C0"/>
                </a:solidFill>
              </a:rPr>
              <a:t>IDE Arduíno</a:t>
            </a:r>
            <a:endParaRPr lang="en-US" sz="1200">
              <a:solidFill>
                <a:srgbClr val="0070C0"/>
              </a:solidFill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3026286" y="1436206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3107194" y="2187634"/>
            <a:ext cx="367794" cy="18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2812085" y="272706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compiladas são acessadas pelo cliente, permitindo assim sua tomada de decisão.</a:t>
            </a:r>
            <a:endParaRPr lang="en-US" sz="12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2132839" y="2672102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6CEAE43-2EA5-4499-BF58-0FBA784454F4}"/>
              </a:ext>
            </a:extLst>
          </p:cNvPr>
          <p:cNvSpPr txBox="1"/>
          <p:nvPr/>
        </p:nvSpPr>
        <p:spPr>
          <a:xfrm>
            <a:off x="256997" y="540477"/>
            <a:ext cx="143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Celular (3G, 4G, 5G)</a:t>
            </a:r>
          </a:p>
          <a:p>
            <a:r>
              <a:rPr lang="pt-BR" sz="1200">
                <a:solidFill>
                  <a:srgbClr val="0070C0"/>
                </a:solidFill>
              </a:rPr>
              <a:t>Android 7+</a:t>
            </a:r>
          </a:p>
          <a:p>
            <a:r>
              <a:rPr lang="pt-BR" sz="1200">
                <a:solidFill>
                  <a:srgbClr val="0070C0"/>
                </a:solidFill>
              </a:rPr>
              <a:t>IOS 11+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8014528-5CAE-4418-976D-6B434F285963}"/>
              </a:ext>
            </a:extLst>
          </p:cNvPr>
          <p:cNvCxnSpPr/>
          <p:nvPr/>
        </p:nvCxnSpPr>
        <p:spPr>
          <a:xfrm>
            <a:off x="10250660" y="5004842"/>
            <a:ext cx="39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ACB0D1-5E5B-4500-AFDD-BC1126FA82D7}"/>
              </a:ext>
            </a:extLst>
          </p:cNvPr>
          <p:cNvSpPr txBox="1"/>
          <p:nvPr/>
        </p:nvSpPr>
        <p:spPr>
          <a:xfrm>
            <a:off x="10847038" y="5243910"/>
            <a:ext cx="113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Banco de Dados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3525163" y="2177138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– 5MB</a:t>
            </a:r>
            <a:endParaRPr lang="en-US" sz="1200">
              <a:solidFill>
                <a:srgbClr val="0070C0"/>
              </a:solidFill>
            </a:endParaRP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04E643D9-5B4D-4384-AAD0-83AA5F1E4DA8}"/>
              </a:ext>
            </a:extLst>
          </p:cNvPr>
          <p:cNvCxnSpPr>
            <a:cxnSpLocks/>
          </p:cNvCxnSpPr>
          <p:nvPr/>
        </p:nvCxnSpPr>
        <p:spPr>
          <a:xfrm>
            <a:off x="4679457" y="4978054"/>
            <a:ext cx="82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0E399A8-2633-4AF5-BE79-4B3BE0354273}"/>
              </a:ext>
            </a:extLst>
          </p:cNvPr>
          <p:cNvCxnSpPr/>
          <p:nvPr/>
        </p:nvCxnSpPr>
        <p:spPr>
          <a:xfrm>
            <a:off x="6243129" y="4964678"/>
            <a:ext cx="695771" cy="1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mo montar o Arduino na protoboard | Arduino e Cia">
            <a:extLst>
              <a:ext uri="{FF2B5EF4-FFF2-40B4-BE49-F238E27FC236}">
                <a16:creationId xmlns:a16="http://schemas.microsoft.com/office/drawing/2014/main" id="{DF43ECAA-ED3A-44C8-9E22-7976D7795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5688100"/>
            <a:ext cx="1409025" cy="8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4DC5BD77-2750-4206-8444-1A3B4F207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81" y="3586639"/>
            <a:ext cx="783889" cy="783889"/>
          </a:xfrm>
          <a:prstGeom prst="rect">
            <a:avLst/>
          </a:prstGeom>
        </p:spPr>
      </p:pic>
      <p:pic>
        <p:nvPicPr>
          <p:cNvPr id="46" name="Imagem 45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06" y="1893863"/>
            <a:ext cx="783889" cy="7838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8936AB-F172-4727-B2A3-52A4112DA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2572771"/>
            <a:ext cx="248721" cy="24872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DCA0AB4-AF0B-4292-AB8B-7EBE6E08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95" y="2164387"/>
            <a:ext cx="336257" cy="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1D5D07-6096-4E15-993E-0ED2B5E2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8" y="1823185"/>
            <a:ext cx="277508" cy="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5D60696-07EF-4F21-96C6-11403DCD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72" y="701258"/>
            <a:ext cx="214662" cy="2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C7F7996-4902-4B8C-A0FD-9C145D3E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79" y="1065878"/>
            <a:ext cx="277509" cy="3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Uma imagem contendo relógio, quarto&#10;&#10;Descrição gerada automaticamente">
            <a:extLst>
              <a:ext uri="{FF2B5EF4-FFF2-40B4-BE49-F238E27FC236}">
                <a16:creationId xmlns:a16="http://schemas.microsoft.com/office/drawing/2014/main" id="{8344A044-6132-408C-B9AB-5E68984F36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87" y="736639"/>
            <a:ext cx="722996" cy="722996"/>
          </a:xfrm>
          <a:prstGeom prst="rect">
            <a:avLst/>
          </a:prstGeom>
        </p:spPr>
      </p:pic>
      <p:pic>
        <p:nvPicPr>
          <p:cNvPr id="29" name="Imagem 28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86" y="1503504"/>
            <a:ext cx="726694" cy="726694"/>
          </a:xfrm>
          <a:prstGeom prst="rect">
            <a:avLst/>
          </a:prstGeom>
        </p:spPr>
      </p:pic>
      <p:pic>
        <p:nvPicPr>
          <p:cNvPr id="58" name="Imagem 57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3C1AAE7E-654D-4837-A2CD-3BA91E9449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59" y="4391809"/>
            <a:ext cx="726694" cy="72669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F0937FC-6CED-4D6F-8478-51E011B62A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01" y="4673924"/>
            <a:ext cx="480409" cy="480409"/>
          </a:xfrm>
          <a:prstGeom prst="rect">
            <a:avLst/>
          </a:prstGeom>
        </p:spPr>
      </p:pic>
      <p:pic>
        <p:nvPicPr>
          <p:cNvPr id="1042" name="Picture 18" descr="Microsoft azure logo png 5 » PNG Image">
            <a:extLst>
              <a:ext uri="{FF2B5EF4-FFF2-40B4-BE49-F238E27FC236}">
                <a16:creationId xmlns:a16="http://schemas.microsoft.com/office/drawing/2014/main" id="{5E38A8C1-F1AD-457E-9FA2-336F621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81" y="3968826"/>
            <a:ext cx="1061230" cy="8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8AF305E-8561-4535-BD54-D62B33057D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0" y="4070432"/>
            <a:ext cx="1359653" cy="1372432"/>
          </a:xfrm>
          <a:prstGeom prst="rect">
            <a:avLst/>
          </a:prstGeom>
        </p:spPr>
      </p:pic>
      <p:pic>
        <p:nvPicPr>
          <p:cNvPr id="44" name="Imagem 43" descr="Uma imagem contendo objeto, kit, relógio&#10;&#10;Descrição gerada automaticamente">
            <a:extLst>
              <a:ext uri="{FF2B5EF4-FFF2-40B4-BE49-F238E27FC236}">
                <a16:creationId xmlns:a16="http://schemas.microsoft.com/office/drawing/2014/main" id="{92A54939-8E6A-4D69-9564-4331DADC85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29" y="4700869"/>
            <a:ext cx="698104" cy="704665"/>
          </a:xfrm>
          <a:prstGeom prst="rect">
            <a:avLst/>
          </a:prstGeom>
        </p:spPr>
      </p:pic>
      <p:pic>
        <p:nvPicPr>
          <p:cNvPr id="51" name="Imagem 50" descr="Uma imagem contendo garrafa, copo, caneca&#10;&#10;Descrição gerada automaticamente">
            <a:extLst>
              <a:ext uri="{FF2B5EF4-FFF2-40B4-BE49-F238E27FC236}">
                <a16:creationId xmlns:a16="http://schemas.microsoft.com/office/drawing/2014/main" id="{EF09E6D2-0A84-43DE-9D95-7AA9EA17337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930" y="4518571"/>
            <a:ext cx="759600" cy="766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126522" y="318484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561C409-4212-43C1-9BC9-65B96DF549AB}"/>
              </a:ext>
            </a:extLst>
          </p:cNvPr>
          <p:cNvSpPr txBox="1"/>
          <p:nvPr/>
        </p:nvSpPr>
        <p:spPr>
          <a:xfrm>
            <a:off x="1852335" y="3226788"/>
            <a:ext cx="134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Plantação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112170" y="49195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1173007" y="47621"/>
            <a:ext cx="218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Cliente Plantação 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8996699" y="3217185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Estrutura </a:t>
            </a:r>
            <a:r>
              <a:rPr lang="pt-BR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6" name="Picture 2" descr="Vivo logo - PNG e Vetor - Download de Logo">
            <a:extLst>
              <a:ext uri="{FF2B5EF4-FFF2-40B4-BE49-F238E27FC236}">
                <a16:creationId xmlns:a16="http://schemas.microsoft.com/office/drawing/2014/main" id="{5ED8ED99-E296-488D-AA29-A5D971C9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31" y="400226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37" y="1152654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F0147752-F923-4EE8-901F-510C0A08C9F4}"/>
              </a:ext>
            </a:extLst>
          </p:cNvPr>
          <p:cNvSpPr txBox="1"/>
          <p:nvPr/>
        </p:nvSpPr>
        <p:spPr>
          <a:xfrm>
            <a:off x="3020501" y="3702791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75C8D2E-5439-4B41-98DE-15C7318C07D8}"/>
              </a:ext>
            </a:extLst>
          </p:cNvPr>
          <p:cNvSpPr txBox="1"/>
          <p:nvPr/>
        </p:nvSpPr>
        <p:spPr>
          <a:xfrm>
            <a:off x="226491" y="4502588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Lenovo Ultrafino i5 </a:t>
            </a:r>
            <a:r>
              <a:rPr lang="en-US" sz="1200">
                <a:solidFill>
                  <a:srgbClr val="0070C0"/>
                </a:solidFill>
              </a:rPr>
              <a:t>81S90005BR - Intel Core i5-8265U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en-US" sz="1200">
                <a:solidFill>
                  <a:srgbClr val="0070C0"/>
                </a:solidFill>
              </a:rPr>
              <a:t>Windows 10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pt-BR" sz="120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B448FBB-7FAD-4CEE-81FB-08A2337C7E30}"/>
              </a:ext>
            </a:extLst>
          </p:cNvPr>
          <p:cNvSpPr txBox="1"/>
          <p:nvPr/>
        </p:nvSpPr>
        <p:spPr>
          <a:xfrm>
            <a:off x="143147" y="1689776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Lenovo Ultrafino i5 </a:t>
            </a:r>
            <a:r>
              <a:rPr lang="en-US" sz="1200">
                <a:solidFill>
                  <a:srgbClr val="0070C0"/>
                </a:solidFill>
              </a:rPr>
              <a:t>81S90005BR - Intel Core i5-8265U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en-US" sz="1200">
                <a:solidFill>
                  <a:srgbClr val="0070C0"/>
                </a:solidFill>
              </a:rPr>
              <a:t>Windows 10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pt-BR" sz="120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6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1878120" y="5193007"/>
            <a:ext cx="17478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rial"/>
                <a:cs typeface="Calibri"/>
              </a:rPr>
              <a:t>    </a:t>
            </a:r>
            <a:r>
              <a:rPr lang="en-US" sz="1200">
                <a:solidFill>
                  <a:srgbClr val="0070C0"/>
                </a:solidFill>
                <a:latin typeface="+mj-lt"/>
                <a:cs typeface="Calibri"/>
              </a:rPr>
              <a:t>Shield CC3000 KEYES</a:t>
            </a:r>
          </a:p>
        </p:txBody>
      </p:sp>
      <p:pic>
        <p:nvPicPr>
          <p:cNvPr id="67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99" y="4701080"/>
            <a:ext cx="688060" cy="5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DHT11 Digital Relative Humidity and Temperature sensor Modul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5" y="6147932"/>
            <a:ext cx="555052" cy="5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T20 I2C Temperature &amp; Humidity Sensor (Waterproof Probe) - RobotSho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86" y="5764676"/>
            <a:ext cx="462200" cy="4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tângulo 69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7320292" y="317700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10220055" y="1461759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10227078" y="2070231"/>
            <a:ext cx="491854" cy="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7479089" y="521775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Os</a:t>
            </a:r>
            <a:r>
              <a:rPr lang="en-US" sz="1200"/>
              <a:t> dados do hardware </a:t>
            </a:r>
            <a:r>
              <a:rPr lang="en-US" sz="1200" err="1"/>
              <a:t>são</a:t>
            </a:r>
            <a:r>
              <a:rPr lang="en-US" sz="1200"/>
              <a:t> </a:t>
            </a:r>
            <a:r>
              <a:rPr lang="en-US" sz="1200" err="1"/>
              <a:t>coletados</a:t>
            </a:r>
            <a:r>
              <a:rPr lang="en-US" sz="1200"/>
              <a:t>, </a:t>
            </a:r>
            <a:r>
              <a:rPr lang="en-US" sz="1200" err="1"/>
              <a:t>armazenados</a:t>
            </a:r>
            <a:r>
              <a:rPr lang="en-US" sz="1200"/>
              <a:t>, </a:t>
            </a:r>
            <a:r>
              <a:rPr lang="en-US" sz="1200" err="1"/>
              <a:t>analisados</a:t>
            </a:r>
            <a:r>
              <a:rPr lang="en-US" sz="1200"/>
              <a:t> e </a:t>
            </a:r>
            <a:r>
              <a:rPr lang="en-US" sz="1200" err="1"/>
              <a:t>expostos</a:t>
            </a:r>
            <a:r>
              <a:rPr lang="en-US" sz="1200"/>
              <a:t> </a:t>
            </a:r>
            <a:r>
              <a:rPr lang="en-US" sz="1200" err="1"/>
              <a:t>em</a:t>
            </a:r>
            <a:r>
              <a:rPr lang="en-US" sz="1200"/>
              <a:t> </a:t>
            </a:r>
            <a:r>
              <a:rPr lang="en-US" sz="1200" err="1"/>
              <a:t>gráficos</a:t>
            </a:r>
            <a:r>
              <a:rPr lang="en-US" sz="1200"/>
              <a:t> para o </a:t>
            </a:r>
            <a:r>
              <a:rPr lang="en-US" sz="1200" err="1"/>
              <a:t>auxílio</a:t>
            </a:r>
            <a:r>
              <a:rPr lang="en-US" sz="1200"/>
              <a:t> do </a:t>
            </a:r>
            <a:r>
              <a:rPr lang="en-US" sz="1200" err="1"/>
              <a:t>analista</a:t>
            </a:r>
            <a:r>
              <a:rPr lang="en-US" sz="1200"/>
              <a:t> </a:t>
            </a:r>
            <a:r>
              <a:rPr lang="en-US" sz="1200" err="1"/>
              <a:t>responsável</a:t>
            </a:r>
            <a:endParaRPr lang="en-US" sz="120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347378" y="231196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10718932" y="2202691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– 5MB</a:t>
            </a:r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78" name="Imagem 77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8" y="1679725"/>
            <a:ext cx="783889" cy="783889"/>
          </a:xfrm>
          <a:prstGeom prst="rect">
            <a:avLst/>
          </a:prstGeom>
        </p:spPr>
      </p:pic>
      <p:pic>
        <p:nvPicPr>
          <p:cNvPr id="85" name="Imagem 84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55" y="1529057"/>
            <a:ext cx="726694" cy="726694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7305939" y="74748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7925509" y="116279"/>
            <a:ext cx="328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</a:t>
            </a:r>
            <a:r>
              <a:rPr lang="pt-BR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 monitoramento máquinas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88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206" y="117820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50370" y="3253023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65278" y="146148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04476" y="155180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50274" y="3205487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108" name="Imagem 107">
            <a:extLst>
              <a:ext uri="{FF2B5EF4-FFF2-40B4-BE49-F238E27FC236}">
                <a16:creationId xmlns:a16="http://schemas.microsoft.com/office/drawing/2014/main" id="{3FCFB609-1656-4979-A08B-52DD0E1491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70" y="2457942"/>
            <a:ext cx="480409" cy="480409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4754962" y="2099605"/>
            <a:ext cx="717118" cy="42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6190998" y="2938351"/>
            <a:ext cx="924605" cy="54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/>
          <p:nvPr/>
        </p:nvCxnSpPr>
        <p:spPr>
          <a:xfrm flipV="1">
            <a:off x="11155238" y="2712732"/>
            <a:ext cx="0" cy="741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utoShape 10" descr="https://image.flaticon.com/icons/svg/1822/1822899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7" name="Imagem 116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5578" y="4168513"/>
            <a:ext cx="404029" cy="404029"/>
          </a:xfrm>
          <a:prstGeom prst="rect">
            <a:avLst/>
          </a:prstGeom>
        </p:spPr>
      </p:pic>
      <p:pic>
        <p:nvPicPr>
          <p:cNvPr id="120" name="Imagem 11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8061" y="4049358"/>
            <a:ext cx="467101" cy="467101"/>
          </a:xfrm>
          <a:prstGeom prst="rect">
            <a:avLst/>
          </a:prstGeom>
        </p:spPr>
      </p:pic>
      <p:pic>
        <p:nvPicPr>
          <p:cNvPr id="121" name="Picture 16" descr="File:Bootstrap logo.svg - Wikimedia Common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14" y="4123382"/>
            <a:ext cx="393077" cy="3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8" descr="Node.js â WikipÃ©dia, a enciclopÃ©dia livre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16" y="5503165"/>
            <a:ext cx="523854" cy="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2" descr="File:CSS3 and HTML5 logos and wordmarks.svg - Wikimedia Common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16" y="5503165"/>
            <a:ext cx="523807" cy="3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Javascript-shield.svg - Wikimedia Common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50" y="5859118"/>
            <a:ext cx="254738" cy="3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371" y="1876911"/>
            <a:ext cx="586622" cy="586622"/>
          </a:xfrm>
          <a:prstGeom prst="rect">
            <a:avLst/>
          </a:prstGeom>
        </p:spPr>
      </p:pic>
      <p:pic>
        <p:nvPicPr>
          <p:cNvPr id="127" name="Imagem 126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9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818" y="1826948"/>
            <a:ext cx="721371" cy="721371"/>
          </a:xfrm>
          <a:prstGeom prst="rect">
            <a:avLst/>
          </a:prstGeom>
        </p:spPr>
      </p:pic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 flipV="1">
            <a:off x="8862766" y="2071669"/>
            <a:ext cx="449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7501296" y="252115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rgbClr val="0070C0"/>
                </a:solidFill>
              </a:rPr>
              <a:t>Aplicação</a:t>
            </a:r>
            <a:r>
              <a:rPr lang="en-US" sz="1200">
                <a:solidFill>
                  <a:srgbClr val="0070C0"/>
                </a:solidFill>
              </a:rPr>
              <a:t> desktop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244208" y="134500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153" name="Imagem 152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35" y="699619"/>
            <a:ext cx="783889" cy="783889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8996699" y="52339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rgbClr val="0070C0"/>
                </a:solidFill>
              </a:rPr>
              <a:t>Gerente</a:t>
            </a:r>
            <a:endParaRPr 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camera&#10;&#10;Description automatically generated">
            <a:extLst>
              <a:ext uri="{FF2B5EF4-FFF2-40B4-BE49-F238E27FC236}">
                <a16:creationId xmlns:a16="http://schemas.microsoft.com/office/drawing/2014/main" id="{38EB032A-04BE-44F9-B3CE-6D5A6413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1883434" y="245945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PROTOTIPAÇÃO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63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5">
            <a:extLst>
              <a:ext uri="{FF2B5EF4-FFF2-40B4-BE49-F238E27FC236}">
                <a16:creationId xmlns:a16="http://schemas.microsoft.com/office/drawing/2014/main" id="{D0FFB6C8-1628-4277-83D4-71CDFCAE2D0C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94077" y="289171"/>
            <a:ext cx="412022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Simulando</a:t>
            </a:r>
          </a:p>
          <a:p>
            <a:r>
              <a:rPr lang="pt-BR" sz="4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Máquina</a:t>
            </a:r>
          </a:p>
          <a:p>
            <a:endParaRPr lang="pt-BR" sz="4400">
              <a:solidFill>
                <a:srgbClr val="9ADBA4"/>
              </a:solidFill>
              <a:latin typeface="Bahnschrift SemiBold SemiConden"/>
              <a:ea typeface="Verdana"/>
              <a:cs typeface="Verdana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C3FC5C-120D-4720-969E-184EEABE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45" y="678729"/>
            <a:ext cx="7738355" cy="4713403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2B8F03-4422-47F1-90A2-60B9C6D6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00" y="2630003"/>
            <a:ext cx="1123453" cy="714868"/>
          </a:xfrm>
          <a:prstGeom prst="rect">
            <a:avLst/>
          </a:prstGeom>
        </p:spPr>
      </p:pic>
      <p:pic>
        <p:nvPicPr>
          <p:cNvPr id="10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803C-1550-486C-9DDE-4783FF52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37" y="1465868"/>
            <a:ext cx="1145142" cy="714868"/>
          </a:xfrm>
          <a:prstGeom prst="rect">
            <a:avLst/>
          </a:prstGeom>
        </p:spPr>
      </p:pic>
      <p:pic>
        <p:nvPicPr>
          <p:cNvPr id="12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6521F-3547-4283-B461-2EE5EFEF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52" y="1423210"/>
            <a:ext cx="1123453" cy="758000"/>
          </a:xfrm>
          <a:prstGeom prst="rect">
            <a:avLst/>
          </a:prstGeom>
        </p:spPr>
      </p:pic>
      <p:pic>
        <p:nvPicPr>
          <p:cNvPr id="1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FD89A-8CED-4338-A423-7B088F4FF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37" y="2652625"/>
            <a:ext cx="1145142" cy="7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9481"/>
          <a:stretch/>
        </p:blipFill>
        <p:spPr>
          <a:xfrm>
            <a:off x="7306977" y="1031809"/>
            <a:ext cx="4885023" cy="45404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829740" y="6488669"/>
            <a:ext cx="3752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1100">
                <a:hlinkClick r:id="rId3"/>
              </a:rPr>
              <a:t>https://www.cnabrasil.org.br/cna/panorama-do-agro</a:t>
            </a:r>
            <a:endParaRPr lang="pt-BR" sz="1100" b="1"/>
          </a:p>
        </p:txBody>
      </p:sp>
      <p:graphicFrame>
        <p:nvGraphicFramePr>
          <p:cNvPr id="5" name="Gráfico 4"/>
          <p:cNvGraphicFramePr/>
          <p:nvPr/>
        </p:nvGraphicFramePr>
        <p:xfrm>
          <a:off x="793507" y="4129663"/>
          <a:ext cx="2771075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/>
          <p:cNvSpPr/>
          <p:nvPr/>
        </p:nvSpPr>
        <p:spPr>
          <a:xfrm>
            <a:off x="470900" y="1821339"/>
            <a:ext cx="6362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”Em 2019, a soma de bens e serviços gerados no agronegócio chegou a R$ 1,55 trilhão ou 21,4% do PIB brasileiro.” </a:t>
            </a:r>
          </a:p>
          <a:p>
            <a:pPr algn="just"/>
            <a:endParaRPr lang="pt-BR">
              <a:solidFill>
                <a:schemeClr val="tx1">
                  <a:lumMod val="75000"/>
                  <a:lumOff val="25000"/>
                </a:schemeClr>
              </a:solidFill>
              <a:latin typeface="Asap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“Dentre os segmentos, a maior parcela é do ramo agrícola, que corresponde a 68% desse valor (R$ 1,06 trilhão), a pecuária corresponde a 32%, ou R$ 494,8 bilhões.”</a:t>
            </a:r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áfico 9"/>
          <p:cNvGraphicFramePr/>
          <p:nvPr/>
        </p:nvGraphicFramePr>
        <p:xfrm>
          <a:off x="4147827" y="4129663"/>
          <a:ext cx="2638883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tângulo 10"/>
          <p:cNvSpPr/>
          <p:nvPr/>
        </p:nvSpPr>
        <p:spPr>
          <a:xfrm>
            <a:off x="7094168" y="817026"/>
            <a:ext cx="5223338" cy="49700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2281" y="-13194"/>
            <a:ext cx="207981" cy="6858000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83874" y="817026"/>
            <a:ext cx="6136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Agronegócio</a:t>
            </a:r>
          </a:p>
        </p:txBody>
      </p:sp>
    </p:spTree>
    <p:extLst>
      <p:ext uri="{BB962C8B-B14F-4D97-AF65-F5344CB8AC3E}">
        <p14:creationId xmlns:p14="http://schemas.microsoft.com/office/powerpoint/2010/main" val="58846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-10217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-5242" y="1363044"/>
            <a:ext cx="41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O pódio é nosso de novo!!</a:t>
            </a: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80322762"/>
              </p:ext>
            </p:extLst>
          </p:nvPr>
        </p:nvGraphicFramePr>
        <p:xfrm>
          <a:off x="8089519" y="966679"/>
          <a:ext cx="393797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635062" y="6488669"/>
            <a:ext cx="7378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/>
              <a:t>Fontes: </a:t>
            </a:r>
            <a:r>
              <a:rPr lang="pt-BR" sz="1100">
                <a:hlinkClick r:id="rId3"/>
              </a:rPr>
              <a:t>https://www.embrapa.br/soja/cultivos/soja1/dados-econômicos</a:t>
            </a:r>
            <a:r>
              <a:rPr lang="pt-BR" sz="1100"/>
              <a:t>, </a:t>
            </a:r>
            <a:r>
              <a:rPr lang="pt-BR" sz="1100">
                <a:hlinkClick r:id="rId4"/>
              </a:rPr>
              <a:t>https://aprosojabrasil.com.br/a-soja/economia/</a:t>
            </a:r>
            <a:endParaRPr lang="pt-BR" sz="1100" b="1"/>
          </a:p>
        </p:txBody>
      </p:sp>
      <p:sp>
        <p:nvSpPr>
          <p:cNvPr id="25" name="CaixaDeTexto 24"/>
          <p:cNvSpPr txBox="1"/>
          <p:nvPr/>
        </p:nvSpPr>
        <p:spPr>
          <a:xfrm>
            <a:off x="97144" y="2105561"/>
            <a:ext cx="392983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Arial Rounded MT Bold"/>
              </a:rPr>
              <a:t>No mês de julho de 2020, o Brasil retoma o posto de maior produtor de soja do mundo. Apesar da pandemia e da situação econômica, a agricultura está desempenhando bem.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263975" y="258793"/>
            <a:ext cx="412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Soja</a:t>
            </a:r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38CFD-B3BA-4173-8FE1-45FEC253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08" y="969034"/>
            <a:ext cx="3491421" cy="52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04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4294"/>
          <a:stretch/>
        </p:blipFill>
        <p:spPr>
          <a:xfrm>
            <a:off x="0" y="786547"/>
            <a:ext cx="4369901" cy="52402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57655" y="621409"/>
            <a:ext cx="4708141" cy="557048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708140" y="401826"/>
            <a:ext cx="613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 solução 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984018" y="0"/>
            <a:ext cx="207981" cy="6858000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82733" y="3374409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WEB SITE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4879" y="3743741"/>
            <a:ext cx="622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dedicado para que novos possíveis clientes aprendam mais sobre a nossa empresa e contratem os nossos serviços. Também é o meio de acesso para o </a:t>
            </a:r>
            <a:r>
              <a:rPr lang="pt-BR" err="1">
                <a:solidFill>
                  <a:srgbClr val="5CC49F"/>
                </a:solidFill>
              </a:rPr>
              <a:t>dashboard</a:t>
            </a:r>
            <a:r>
              <a:rPr lang="pt-BR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82733" y="4753181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DASHBOARD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023013" y="5122513"/>
            <a:ext cx="6040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exclusivo para os nosso clientes. Com a sua </a:t>
            </a:r>
            <a:r>
              <a:rPr lang="pt-BR" err="1"/>
              <a:t>dashboard</a:t>
            </a:r>
            <a:r>
              <a:rPr lang="pt-BR"/>
              <a:t> eles podem conferir, analisar, monitorar as métricas da sua plantação e ser notificados caso algo esteja errado com o seu plantio.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50486" y="1408454"/>
            <a:ext cx="6957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 solução </a:t>
            </a:r>
            <a:r>
              <a:rPr lang="pt-BR" err="1"/>
              <a:t>SixMinds</a:t>
            </a:r>
            <a:r>
              <a:rPr lang="pt-BR"/>
              <a:t> consistia em implantar sensores na plantação de nosso clientes, e  imediatamente, já seria possível visualizar os dados de temperatura e humidade atmosférica daquela localidade. Parâmetros para o </a:t>
            </a:r>
            <a:r>
              <a:rPr lang="pt-BR">
                <a:solidFill>
                  <a:srgbClr val="5CC49F"/>
                </a:solidFill>
              </a:rPr>
              <a:t>monitoramento</a:t>
            </a:r>
            <a:r>
              <a:rPr lang="pt-BR"/>
              <a:t> do plantio podiam ser instalados e caso alguma medida estivesse fora do seu limite, o cliente seria notificado instantaneamente.</a:t>
            </a:r>
          </a:p>
        </p:txBody>
      </p:sp>
    </p:spTree>
    <p:extLst>
      <p:ext uri="{BB962C8B-B14F-4D97-AF65-F5344CB8AC3E}">
        <p14:creationId xmlns:p14="http://schemas.microsoft.com/office/powerpoint/2010/main" val="288776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0B236BF-651F-47FD-BDBE-2E6892A71D40}"/>
              </a:ext>
            </a:extLst>
          </p:cNvPr>
          <p:cNvSpPr/>
          <p:nvPr/>
        </p:nvSpPr>
        <p:spPr>
          <a:xfrm>
            <a:off x="83187" y="207000"/>
            <a:ext cx="3843984" cy="66373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3FE098D-F67A-4092-891F-355F6D320C43}"/>
              </a:ext>
            </a:extLst>
          </p:cNvPr>
          <p:cNvSpPr/>
          <p:nvPr/>
        </p:nvSpPr>
        <p:spPr>
          <a:xfrm>
            <a:off x="3939887" y="207000"/>
            <a:ext cx="4324944" cy="66414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451113"/>
            <a:ext cx="3781244" cy="5008893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9195957" y="233338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>
                <a:solidFill>
                  <a:srgbClr val="9ADBA4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bg1"/>
                </a:solidFill>
                <a:cs typeface="Calibri"/>
              </a:rPr>
              <a:t>Cliente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78042" y="2796356"/>
            <a:ext cx="1759593" cy="1799004"/>
            <a:chOff x="10151305" y="1421427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1305" y="1421427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8714" y="1836843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57542" y="2011621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09960" y="2239409"/>
              <a:ext cx="428446" cy="3996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1181" y="3542743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6023" y="3116336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1076" y="3104613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>
              <a:latin typeface="Arial"/>
              <a:cs typeface="Calibri"/>
            </a:endParaRPr>
          </a:p>
          <a:p>
            <a:pPr algn="r"/>
            <a:r>
              <a:rPr lang="en-US" sz="1200" b="1">
                <a:latin typeface="Arial"/>
                <a:cs typeface="Calibri"/>
              </a:rPr>
              <a:t>Shield CC3000 KEYES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20000">
            <a:off x="9682568" y="1668679"/>
            <a:ext cx="1003744" cy="77418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26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5" y="2359706"/>
            <a:ext cx="117496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2923191"/>
            <a:ext cx="1588226" cy="92916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65A67CE7-0125-4CE6-A8DF-5A7B96852F38}"/>
              </a:ext>
            </a:extLst>
          </p:cNvPr>
          <p:cNvSpPr/>
          <p:nvPr/>
        </p:nvSpPr>
        <p:spPr>
          <a:xfrm>
            <a:off x="8286599" y="211076"/>
            <a:ext cx="3889261" cy="66645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1467017" y="60689"/>
            <a:ext cx="512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060909" y="81847"/>
            <a:ext cx="400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picture containing screen, front, television, table&#10;&#10;Description automatically generated">
            <a:extLst>
              <a:ext uri="{FF2B5EF4-FFF2-40B4-BE49-F238E27FC236}">
                <a16:creationId xmlns:a16="http://schemas.microsoft.com/office/drawing/2014/main" id="{7495C895-507C-43BF-BE52-51B89EE4A6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82" t="28117" r="31579" b="15617"/>
          <a:stretch/>
        </p:blipFill>
        <p:spPr>
          <a:xfrm>
            <a:off x="425073" y="4290066"/>
            <a:ext cx="2327893" cy="20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A45C2A7-76A3-4431-8950-8D633728B1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06" t="25954" r="36275" b="14885"/>
          <a:stretch/>
        </p:blipFill>
        <p:spPr>
          <a:xfrm>
            <a:off x="2985248" y="1242066"/>
            <a:ext cx="2133603" cy="21778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A752D1-6B70-4F96-B4E1-76F5B13F7A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79" t="28244" r="36928" b="13359"/>
          <a:stretch/>
        </p:blipFill>
        <p:spPr>
          <a:xfrm>
            <a:off x="2877672" y="4290067"/>
            <a:ext cx="2133600" cy="22227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333A5E2E-CF1B-4178-A5F1-6301CFD0CB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379" t="27099" r="35948" b="14885"/>
          <a:stretch/>
        </p:blipFill>
        <p:spPr>
          <a:xfrm>
            <a:off x="5334002" y="1331712"/>
            <a:ext cx="2151528" cy="2177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634665E-0498-442D-BCD5-505EDACFC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2636" y="754604"/>
            <a:ext cx="2357718" cy="1242957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843F27-0008-41BD-9DB4-23C4BA167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189" b="17500"/>
          <a:stretch/>
        </p:blipFill>
        <p:spPr>
          <a:xfrm>
            <a:off x="8794376" y="4672180"/>
            <a:ext cx="2545981" cy="1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07178"/>
              </p:ext>
            </p:extLst>
          </p:nvPr>
        </p:nvGraphicFramePr>
        <p:xfrm>
          <a:off x="1879181" y="2255284"/>
          <a:ext cx="8433639" cy="387729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73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ID</a:t>
                      </a:r>
                      <a:endParaRPr lang="pt-BR" sz="24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6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Requisito</a:t>
                      </a:r>
                      <a:endParaRPr lang="pt-BR" sz="36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Classificação</a:t>
                      </a:r>
                      <a:endParaRPr lang="pt-BR" sz="18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Dificuldade</a:t>
                      </a:r>
                      <a:endParaRPr lang="pt-BR" sz="18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Atualização do site institucional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2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Atualizar da página de Cadastro e Login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3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Histórico para consulta do usuário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4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Online para consulta para o usuário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5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Dashboard (umidade e temperatura do solo/ar)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6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Edição do tipo de produto/planta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7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Previsão do tempo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Simulador dos sensores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9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Setor Financeiro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424226"/>
                  </a:ext>
                </a:extLst>
              </a:tr>
              <a:tr h="24208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10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O software deve enviar e-mails para comunicar o usuário sobre previsões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11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(Local)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12</a:t>
                      </a:r>
                      <a:endParaRPr lang="en-US" sz="2000"/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Atualização de banco de dados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  <a:endParaRPr lang="en-US" sz="2000"/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Atualizar ferramenta de suporte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5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011735" y="296791"/>
            <a:ext cx="4329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BACKLOG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61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0CD231D-6FD9-4BA4-9FFB-C02672E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82" y="3570819"/>
            <a:ext cx="4285129" cy="20920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6983" y="169770"/>
            <a:ext cx="400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Novas</a:t>
            </a:r>
          </a:p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Implementações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3152" y="2494719"/>
            <a:ext cx="3267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index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site de cadastro/</a:t>
            </a:r>
            <a:r>
              <a:rPr lang="pt-BR" sz="1600" err="1">
                <a:solidFill>
                  <a:schemeClr val="bg1"/>
                </a:solidFill>
                <a:latin typeface="Arial Rounded MT Bold" panose="020F0704030504030204" pitchFamily="34" charset="0"/>
              </a:rPr>
              <a:t>login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</a:t>
            </a:r>
            <a:r>
              <a:rPr lang="pt-BR" sz="1600" err="1">
                <a:solidFill>
                  <a:schemeClr val="bg1"/>
                </a:solidFill>
                <a:latin typeface="Arial Rounded MT Bold" panose="020F0704030504030204" pitchFamily="34" charset="0"/>
              </a:rPr>
              <a:t>dashboard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950987" y="44517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23152" y="4451755"/>
            <a:ext cx="326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Maior envolvimento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Aprendizado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47" y="4392706"/>
            <a:ext cx="4662852" cy="2302101"/>
          </a:xfrm>
          <a:prstGeom prst="rect">
            <a:avLst/>
          </a:prstGeom>
        </p:spPr>
      </p:pic>
      <p:pic>
        <p:nvPicPr>
          <p:cNvPr id="2" name="Picture 4" descr="A picture containing sign, tree&#10;&#10;Description automatically generated">
            <a:extLst>
              <a:ext uri="{FF2B5EF4-FFF2-40B4-BE49-F238E27FC236}">
                <a16:creationId xmlns:a16="http://schemas.microsoft.com/office/drawing/2014/main" id="{85C601AD-1C9A-4214-A37D-3754BB02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82" y="171095"/>
            <a:ext cx="4285128" cy="209621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92" y="1334912"/>
            <a:ext cx="4252072" cy="2097037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2245694F-3223-438B-8C4E-EE72BC698A21}"/>
              </a:ext>
            </a:extLst>
          </p:cNvPr>
          <p:cNvSpPr/>
          <p:nvPr/>
        </p:nvSpPr>
        <p:spPr>
          <a:xfrm flipV="1">
            <a:off x="6387779" y="2339676"/>
            <a:ext cx="815788" cy="797859"/>
          </a:xfrm>
          <a:prstGeom prst="bentArrow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E431C4EB-6578-4213-BF13-B18B590E9715}"/>
              </a:ext>
            </a:extLst>
          </p:cNvPr>
          <p:cNvSpPr/>
          <p:nvPr/>
        </p:nvSpPr>
        <p:spPr>
          <a:xfrm flipV="1">
            <a:off x="6387779" y="5817982"/>
            <a:ext cx="815788" cy="797859"/>
          </a:xfrm>
          <a:prstGeom prst="bentArrow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5" ma:contentTypeDescription="Create a new document." ma:contentTypeScope="" ma:versionID="f64f37cbed3bd232caf78c96d6b31d4b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7c86bf5a30bc404c6b09642f478cc5b0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8EDF6F-2182-4DD7-A7D1-ED5F9BBF3605}">
  <ds:schemaRefs>
    <ds:schemaRef ds:uri="http://purl.org/dc/dcmitype/"/>
    <ds:schemaRef ds:uri="1f168f81-3f83-4b33-9f0c-ec152bce3f98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86822d51-02f5-488a-80f3-0b621e7c317a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8869CE8-D428-4D77-A6BA-1A6ED8E375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F4B594-D149-45CB-B1E7-C3B13ADE6C7C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1246</Words>
  <Application>Microsoft Office PowerPoint</Application>
  <PresentationFormat>Widescreen</PresentationFormat>
  <Paragraphs>369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Arial Rounded MT Bold</vt:lpstr>
      <vt:lpstr>Asap</vt:lpstr>
      <vt:lpstr>Bahnschrift SemiBold SemiConden</vt:lpstr>
      <vt:lpstr>Calibri</vt:lpstr>
      <vt:lpstr>Calibri Light</vt:lpstr>
      <vt:lpstr>Courier New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Aluno</cp:lastModifiedBy>
  <cp:revision>19</cp:revision>
  <dcterms:created xsi:type="dcterms:W3CDTF">2020-04-06T00:51:41Z</dcterms:created>
  <dcterms:modified xsi:type="dcterms:W3CDTF">2020-10-15T21:45:30Z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